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42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51.xml" ContentType="application/vnd.openxmlformats-officedocument.presentationml.slide+xml"/>
  <Override PartName="/ppt/slides/slide3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slides/slide58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57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2.xml" ContentType="application/vnd.openxmlformats-officedocument.presentationml.slide+xml"/>
  <Override PartName="/ppt/slides/slide41.xml" ContentType="application/vnd.openxmlformats-officedocument.presentationml.slide+xml"/>
  <Override PartName="/ppt/slides/slide6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7" r:id="rId2"/>
  </p:sldMasterIdLst>
  <p:notesMasterIdLst>
    <p:notesMasterId r:id="rId65"/>
  </p:notesMasterIdLst>
  <p:handoutMasterIdLst>
    <p:handoutMasterId r:id="rId66"/>
  </p:handoutMasterIdLst>
  <p:sldIdLst>
    <p:sldId id="396" r:id="rId3"/>
    <p:sldId id="413" r:id="rId4"/>
    <p:sldId id="398" r:id="rId5"/>
    <p:sldId id="399" r:id="rId6"/>
    <p:sldId id="400" r:id="rId7"/>
    <p:sldId id="390" r:id="rId8"/>
    <p:sldId id="470" r:id="rId9"/>
    <p:sldId id="487" r:id="rId10"/>
    <p:sldId id="257" r:id="rId11"/>
    <p:sldId id="258" r:id="rId12"/>
    <p:sldId id="259" r:id="rId13"/>
    <p:sldId id="380" r:id="rId14"/>
    <p:sldId id="381" r:id="rId15"/>
    <p:sldId id="382" r:id="rId16"/>
    <p:sldId id="478" r:id="rId17"/>
    <p:sldId id="479" r:id="rId18"/>
    <p:sldId id="480" r:id="rId19"/>
    <p:sldId id="481" r:id="rId20"/>
    <p:sldId id="482" r:id="rId21"/>
    <p:sldId id="483" r:id="rId22"/>
    <p:sldId id="488" r:id="rId23"/>
    <p:sldId id="383" r:id="rId24"/>
    <p:sldId id="384" r:id="rId25"/>
    <p:sldId id="471" r:id="rId26"/>
    <p:sldId id="472" r:id="rId27"/>
    <p:sldId id="473" r:id="rId28"/>
    <p:sldId id="474" r:id="rId29"/>
    <p:sldId id="475" r:id="rId30"/>
    <p:sldId id="386" r:id="rId31"/>
    <p:sldId id="393" r:id="rId32"/>
    <p:sldId id="266" r:id="rId33"/>
    <p:sldId id="418" r:id="rId34"/>
    <p:sldId id="352" r:id="rId35"/>
    <p:sldId id="492" r:id="rId36"/>
    <p:sldId id="268" r:id="rId37"/>
    <p:sldId id="269" r:id="rId38"/>
    <p:sldId id="387" r:id="rId39"/>
    <p:sldId id="271" r:id="rId40"/>
    <p:sldId id="356" r:id="rId41"/>
    <p:sldId id="341" r:id="rId42"/>
    <p:sldId id="272" r:id="rId43"/>
    <p:sldId id="489" r:id="rId44"/>
    <p:sldId id="422" r:id="rId45"/>
    <p:sldId id="424" r:id="rId46"/>
    <p:sldId id="430" r:id="rId47"/>
    <p:sldId id="431" r:id="rId48"/>
    <p:sldId id="435" r:id="rId49"/>
    <p:sldId id="436" r:id="rId50"/>
    <p:sldId id="388" r:id="rId51"/>
    <p:sldId id="285" r:id="rId52"/>
    <p:sldId id="286" r:id="rId53"/>
    <p:sldId id="360" r:id="rId54"/>
    <p:sldId id="493" r:id="rId55"/>
    <p:sldId id="437" r:id="rId56"/>
    <p:sldId id="439" r:id="rId57"/>
    <p:sldId id="441" r:id="rId58"/>
    <p:sldId id="442" r:id="rId59"/>
    <p:sldId id="407" r:id="rId60"/>
    <p:sldId id="409" r:id="rId61"/>
    <p:sldId id="447" r:id="rId62"/>
    <p:sldId id="411" r:id="rId63"/>
    <p:sldId id="415" r:id="rId6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ares, Dagny (CDC/OPHPR/DEO)" initials="OD(" lastIdx="8" clrIdx="0"/>
  <p:cmAuthor id="1" name="CDC User" initials="CU" lastIdx="15" clrIdx="1"/>
  <p:cmAuthor id="2" name="Laura Pechta" initials="LP" lastIdx="18" clrIdx="2"/>
  <p:cmAuthor id="3" name="Pechta, Laura (CDC/OPHPR/DEO) (CTR)" initials="PL((" lastIdx="18" clrIdx="3"/>
  <p:cmAuthor id="4" name="Dagny Olivares" initials="DEPO" lastIdx="25" clrIdx="4"/>
  <p:cmAuthor id="5" name="iwg9" initials="CU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65897" autoAdjust="0"/>
  </p:normalViewPr>
  <p:slideViewPr>
    <p:cSldViewPr>
      <p:cViewPr>
        <p:scale>
          <a:sx n="50" d="100"/>
          <a:sy n="50" d="100"/>
        </p:scale>
        <p:origin x="-213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74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CE8B91-544E-4482-854A-996A19001645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46C4F0-67E8-4F33-ABB7-77A5647F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02C0D-0A58-4D88-8F38-D914B8387974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FA5652-BCD7-4482-8F66-B5E89DD9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2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9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54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3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43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2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03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7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76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5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5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5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5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72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43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5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0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6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bg1"/>
              </a:buClr>
              <a:buFont typeface="+mj-lt"/>
              <a:buNone/>
            </a:pPr>
            <a:endParaRPr lang="en-US" sz="1200" dirty="0" smtClean="0">
              <a:solidFill>
                <a:schemeClr val="bg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0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1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96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278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66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96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5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2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59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59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4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648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648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8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8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5652-BCD7-4482-8F66-B5E89DD976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3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6824"/>
      </p:ext>
    </p:extLst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32pt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337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2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32pt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878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9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26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466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7558826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95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5922780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28281421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96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5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5113"/>
      </p:ext>
    </p:extLst>
  </p:cSld>
  <p:clrMapOvr>
    <a:masterClrMapping/>
  </p:clrMapOvr>
  <p:transition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38800" y="5723046"/>
            <a:ext cx="2133600" cy="365125"/>
          </a:xfrm>
          <a:prstGeom prst="rect">
            <a:avLst/>
          </a:prstGeom>
        </p:spPr>
        <p:txBody>
          <a:bodyPr/>
          <a:lstStyle/>
          <a:p>
            <a:fld id="{F4C15900-3A3F-4B90-A702-8FE20F4B14A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4DDE6-F8B1-4FA7-95E5-F617F1167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38800" y="5723046"/>
            <a:ext cx="2133600" cy="365125"/>
          </a:xfrm>
          <a:prstGeom prst="rect">
            <a:avLst/>
          </a:prstGeom>
        </p:spPr>
        <p:txBody>
          <a:bodyPr/>
          <a:lstStyle/>
          <a:p>
            <a:fld id="{F4C15900-3A3F-4B90-A702-8FE20F4B14A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94DDE6-F8B1-4FA7-95E5-F617F1167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5292"/>
      </p:ext>
    </p:extLst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41402"/>
      </p:ext>
    </p:extLst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82261"/>
      </p:ext>
    </p:extLst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573815497"/>
      </p:ext>
    </p:extLst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49284"/>
      </p:ext>
    </p:extLst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942852306"/>
      </p:ext>
    </p:extLst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056845856"/>
      </p:ext>
    </p:extLst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77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 advTm="30000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6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9" r:id="rId11"/>
    <p:sldLayoutId id="214748373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mergency.cdc.gov/cerc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hyperlink" Target="mailto:cercrequest@cdc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67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CRISIS AND EMERGENCY RISK COMMUNICATION</a:t>
            </a:r>
            <a:br>
              <a:rPr lang="en-US" sz="3200" dirty="0"/>
            </a:br>
            <a:r>
              <a:rPr lang="en-US" sz="3200" dirty="0"/>
              <a:t>Basic Course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4191000"/>
            <a:ext cx="8534400" cy="1066800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Be First. Be Right. Be Credible.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" name="Picture 3" descr="Description: Description: CERC head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0" y="5029200"/>
            <a:ext cx="518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Communicating During a </a:t>
            </a:r>
            <a:b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Public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H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ealth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risis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C:\Users\iwg9\cerc pics\tsunami01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98032"/>
            <a:ext cx="7726023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Six Principles of CERC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1148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Be First</a:t>
            </a:r>
          </a:p>
          <a:p>
            <a:pPr marL="914400" lvl="1" indent="-450850"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Crises are time-sensitive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4338" name="Picture 2" descr="C:\Users\iwg9\cerc pics\emsweek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114800"/>
            <a:ext cx="676320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Six Principles of CERC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bg1"/>
              </a:buClr>
              <a:buSzPct val="70000"/>
              <a:buFont typeface="+mj-lt"/>
              <a:buAutoNum type="arabicPeriod" startAt="2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Be Right</a:t>
            </a:r>
          </a:p>
          <a:p>
            <a:pPr marL="914400" lvl="1" indent="-4572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Accuracy establishes credibility </a:t>
            </a:r>
          </a:p>
          <a:p>
            <a:pPr marL="914400" lvl="1" indent="-4572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Information should include what is known, what is not known, and what is being done to fill in the gaps </a:t>
            </a:r>
          </a:p>
          <a:p>
            <a:pPr marL="0" indent="0">
              <a:buNone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5362" name="Picture 2" descr="C:\Users\iwg9\cerc pics\earthquake02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40" y="4495800"/>
            <a:ext cx="5940486" cy="20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Six Principles of CERC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bg1"/>
              </a:buClr>
              <a:buSzPct val="70000"/>
              <a:buFont typeface="+mj-lt"/>
              <a:buAutoNum type="arabicPeriod" startAt="3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Be Credible</a:t>
            </a:r>
          </a:p>
          <a:p>
            <a:pPr marL="914400" lvl="1" indent="-404813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Honesty should not be compromised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2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16386" name="Picture 2" descr="C:\Users\iwg9\cerc pics\flu_take3_01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43400"/>
            <a:ext cx="5889629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Six Principles of CERC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bg1"/>
              </a:buClr>
              <a:buSzPct val="70000"/>
              <a:buFont typeface="+mj-lt"/>
              <a:buAutoNum type="arabicPeriod" startAt="4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Express Empathy</a:t>
            </a:r>
            <a:endParaRPr lang="en-US" dirty="0">
              <a:solidFill>
                <a:schemeClr val="bg2"/>
              </a:solidFill>
              <a:cs typeface="Arial" pitchFamily="34" charset="0"/>
            </a:endParaRPr>
          </a:p>
          <a:p>
            <a:pPr marL="914400" lvl="1" indent="-45085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uffering should be acknowledged in words </a:t>
            </a:r>
          </a:p>
          <a:p>
            <a:pPr marL="914400" lvl="1" indent="-45085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Builds trust and rapport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17410" name="Picture 2" descr="C:\Users\iwg9\cerc pics\vaccination01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80680"/>
            <a:ext cx="6652768" cy="22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. Our hearts and prayers go out to the victims of this flood.</a:t>
            </a:r>
            <a:endParaRPr lang="en-US" dirty="0" smtClean="0">
              <a:solidFill>
                <a:schemeClr val="bg2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Exercise: Sympathy or Empathy?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42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2. During times like these, all of us feel a little uncertain about the future.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  <a:cs typeface="Arial" pitchFamily="34" charset="0"/>
              </a:rPr>
              <a:t>Exercise: Sympathy or Empathy?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3.  How frustrating this must be after you thought the worst was over.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  <a:cs typeface="Arial" pitchFamily="34" charset="0"/>
              </a:rPr>
              <a:t>Exercise: Sympathy or Empathy?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4.  These are frightening circumstances and I understand any reluctance there may be to try this new remedy.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  <a:cs typeface="Arial" pitchFamily="34" charset="0"/>
              </a:rPr>
              <a:t>Exercise: Sympathy or Empathy?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5.  Remember that we care about you.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  <a:cs typeface="Arial" pitchFamily="34" charset="0"/>
              </a:rPr>
              <a:t>Exercise: Sympathy or Empathy?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mtc-t100-srv1\T100srv1\Emergency Operations\ECS\Team Folder\RCDOW\Team Member Folders\Gaines-McCollom\IWG9_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-464"/>
          <a:stretch/>
        </p:blipFill>
        <p:spPr bwMode="auto">
          <a:xfrm>
            <a:off x="990600" y="3048000"/>
            <a:ext cx="2133675" cy="28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r>
              <a:rPr lang="en-US" sz="3600" dirty="0" smtClean="0"/>
              <a:t>Instructors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435768"/>
            <a:ext cx="3886200" cy="1422567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Nikki Grimsley, CHES</a:t>
            </a:r>
          </a:p>
          <a:p>
            <a:endParaRPr lang="en-US" sz="2800" b="0" dirty="0" smtClean="0"/>
          </a:p>
          <a:p>
            <a:endParaRPr lang="en-US" sz="2800" b="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447800"/>
            <a:ext cx="4038600" cy="14225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/>
              <a:t>Molly Gaines-McCollom, MPH, CHES</a:t>
            </a:r>
          </a:p>
          <a:p>
            <a:endParaRPr lang="en-US" sz="2800" b="0" dirty="0" smtClean="0"/>
          </a:p>
          <a:p>
            <a:endParaRPr lang="en-US" sz="2800" b="0" dirty="0" smtClean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 descr="C:\Users\iwg9\AppData\Local\Microsoft\Windows\Temporary Internet Files\Content.Outlook\JRBZB1R7\Grimsley_Headshot1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b="25101"/>
          <a:stretch/>
        </p:blipFill>
        <p:spPr bwMode="auto">
          <a:xfrm>
            <a:off x="5410200" y="3049350"/>
            <a:ext cx="2309717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6.  We are thinking of you during this difficult time.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  <a:cs typeface="Arial" pitchFamily="34" charset="0"/>
              </a:rPr>
              <a:t>Exercise: Sympathy or Empathy?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Exercise: Expression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of E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mpathy</a:t>
            </a:r>
            <a:r>
              <a:rPr lang="en-US" sz="4000" dirty="0"/>
              <a:t/>
            </a:r>
            <a:br>
              <a:rPr lang="en-US" sz="4000" dirty="0"/>
            </a:br>
            <a:endParaRPr lang="en-US" sz="36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147"/>
            <a:ext cx="82296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Five hours </a:t>
            </a:r>
            <a:r>
              <a:rPr lang="en-US" sz="2000" dirty="0">
                <a:solidFill>
                  <a:schemeClr val="bg2"/>
                </a:solidFill>
              </a:rPr>
              <a:t>ago your community suffered a </a:t>
            </a:r>
            <a:r>
              <a:rPr lang="en-US" sz="2000" b="1" dirty="0">
                <a:solidFill>
                  <a:schemeClr val="bg1"/>
                </a:solidFill>
              </a:rPr>
              <a:t>catastrophic chemical explosion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Three workers </a:t>
            </a:r>
            <a:r>
              <a:rPr lang="en-US" sz="2000" dirty="0">
                <a:solidFill>
                  <a:schemeClr val="bg2"/>
                </a:solidFill>
              </a:rPr>
              <a:t>at the chemical plant are known to be </a:t>
            </a:r>
            <a:r>
              <a:rPr lang="en-US" sz="2000" dirty="0">
                <a:solidFill>
                  <a:schemeClr val="tx2"/>
                </a:solidFill>
              </a:rPr>
              <a:t>dead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Seventeen are </a:t>
            </a:r>
            <a:r>
              <a:rPr lang="en-US" sz="2000" dirty="0">
                <a:solidFill>
                  <a:schemeClr val="bg2"/>
                </a:solidFill>
              </a:rPr>
              <a:t>still unaccounted for. 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Residents </a:t>
            </a:r>
            <a:r>
              <a:rPr lang="en-US" sz="2000" dirty="0">
                <a:solidFill>
                  <a:schemeClr val="bg2"/>
                </a:solidFill>
              </a:rPr>
              <a:t>in a 5-mile radius were </a:t>
            </a:r>
            <a:r>
              <a:rPr lang="en-US" sz="2000" b="1" dirty="0" smtClean="0">
                <a:solidFill>
                  <a:schemeClr val="bg1"/>
                </a:solidFill>
              </a:rPr>
              <a:t>evacuated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Evacuees </a:t>
            </a:r>
            <a:r>
              <a:rPr lang="en-US" sz="2000" dirty="0" smtClean="0">
                <a:solidFill>
                  <a:schemeClr val="bg2"/>
                </a:solidFill>
              </a:rPr>
              <a:t>are staying in American Red Cross shelters until they can return home.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There </a:t>
            </a:r>
            <a:r>
              <a:rPr lang="en-US" sz="2000" dirty="0">
                <a:solidFill>
                  <a:schemeClr val="bg2"/>
                </a:solidFill>
              </a:rPr>
              <a:t>has been an increase of medical clinic and emergency room visits in the surrounding </a:t>
            </a:r>
            <a:r>
              <a:rPr lang="en-US" sz="2000" dirty="0" smtClean="0">
                <a:solidFill>
                  <a:schemeClr val="bg2"/>
                </a:solidFill>
              </a:rPr>
              <a:t>communities </a:t>
            </a:r>
            <a:r>
              <a:rPr lang="en-US" sz="2000" dirty="0">
                <a:solidFill>
                  <a:schemeClr val="bg2"/>
                </a:solidFill>
              </a:rPr>
              <a:t>and </a:t>
            </a:r>
            <a:r>
              <a:rPr lang="en-US" sz="2000" dirty="0" smtClean="0">
                <a:solidFill>
                  <a:schemeClr val="bg2"/>
                </a:solidFill>
              </a:rPr>
              <a:t>counties. </a:t>
            </a:r>
            <a:r>
              <a:rPr lang="en-US" sz="2000" dirty="0">
                <a:solidFill>
                  <a:schemeClr val="bg2"/>
                </a:solidFill>
              </a:rPr>
              <a:t>Mothers are reporting more </a:t>
            </a:r>
            <a:r>
              <a:rPr lang="en-US" sz="2000" b="1" dirty="0">
                <a:solidFill>
                  <a:schemeClr val="bg1"/>
                </a:solidFill>
              </a:rPr>
              <a:t>skin rashes on </a:t>
            </a:r>
            <a:r>
              <a:rPr lang="en-US" sz="2000" b="1" dirty="0" smtClean="0">
                <a:solidFill>
                  <a:schemeClr val="bg1"/>
                </a:solidFill>
              </a:rPr>
              <a:t>children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 cause of the explosion is unknown, but </a:t>
            </a:r>
            <a:r>
              <a:rPr lang="en-US" sz="2000" b="1" dirty="0" smtClean="0">
                <a:solidFill>
                  <a:schemeClr val="bg1"/>
                </a:solidFill>
              </a:rPr>
              <a:t>terrorism is suspected</a:t>
            </a:r>
            <a:r>
              <a:rPr lang="en-US" sz="2000" dirty="0" smtClean="0">
                <a:solidFill>
                  <a:schemeClr val="bg2"/>
                </a:solidFill>
              </a:rPr>
              <a:t>. 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Six Principles of CERC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bg1"/>
              </a:buClr>
              <a:buSzPct val="70000"/>
              <a:buFont typeface="+mj-lt"/>
              <a:buAutoNum type="arabicPeriod" startAt="5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Promote Action</a:t>
            </a:r>
            <a:endParaRPr lang="en-US" dirty="0">
              <a:solidFill>
                <a:schemeClr val="bg2"/>
              </a:solidFill>
              <a:cs typeface="Arial" pitchFamily="34" charset="0"/>
            </a:endParaRPr>
          </a:p>
          <a:p>
            <a:pPr marL="914400" indent="-45085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Calms anxiety </a:t>
            </a:r>
          </a:p>
          <a:p>
            <a:pPr marL="914400" indent="-45085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Promotes a restored sense of control</a:t>
            </a:r>
          </a:p>
          <a:p>
            <a:pPr marL="514350" indent="-514350">
              <a:buFont typeface="+mj-lt"/>
              <a:buAutoNum type="arabicPeriod" startAt="5"/>
            </a:pPr>
            <a:endParaRPr lang="en-US" sz="3600" dirty="0" smtClean="0"/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  <p:pic>
        <p:nvPicPr>
          <p:cNvPr id="18434" name="Picture 2" descr="C:\Users\iwg9\cerc pics\evaccenter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4591"/>
            <a:ext cx="5541963" cy="18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Six Principles of CERC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bg1"/>
              </a:buClr>
              <a:buSzPct val="70000"/>
              <a:buFont typeface="+mj-lt"/>
              <a:buAutoNum type="arabicPeriod" startAt="6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Show Respect</a:t>
            </a:r>
            <a:endParaRPr lang="en-US" dirty="0">
              <a:solidFill>
                <a:schemeClr val="bg2"/>
              </a:solidFill>
              <a:cs typeface="Arial" pitchFamily="34" charset="0"/>
            </a:endParaRPr>
          </a:p>
          <a:p>
            <a:pPr marL="914400" lvl="1" indent="-45085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Important when people feel vulnerable</a:t>
            </a:r>
          </a:p>
          <a:p>
            <a:pPr marL="914400" lvl="1" indent="-45085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cs typeface="Arial" pitchFamily="34" charset="0"/>
              </a:rPr>
              <a:t>P</a:t>
            </a: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romotes cooperation and rapport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2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9458" name="Picture 2" descr="C:\Users\iwg9\cerc pics\cholera_haiti2010_3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39" y="4267200"/>
            <a:ext cx="6205599" cy="20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43925" cy="914400"/>
          </a:xfrm>
        </p:spPr>
        <p:txBody>
          <a:bodyPr lIns="0" rIns="0"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Crisis Communication Lifecycle</a:t>
            </a:r>
          </a:p>
        </p:txBody>
      </p:sp>
      <p:sp>
        <p:nvSpPr>
          <p:cNvPr id="37910" name="Text Box 19"/>
          <p:cNvSpPr txBox="1">
            <a:spLocks noChangeArrowheads="1"/>
          </p:cNvSpPr>
          <p:nvPr/>
        </p:nvSpPr>
        <p:spPr bwMode="auto">
          <a:xfrm>
            <a:off x="381000" y="2649538"/>
            <a:ext cx="78486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Prepare</a:t>
            </a: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Foster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alliances</a:t>
            </a:r>
            <a:endParaRPr lang="en-US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4882" cy="11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828800"/>
            <a:ext cx="1169988" cy="381000"/>
          </a:xfrm>
          <a:prstGeom prst="rect">
            <a:avLst/>
          </a:prstGeom>
          <a:solidFill>
            <a:schemeClr val="bg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43925" cy="914400"/>
          </a:xfrm>
        </p:spPr>
        <p:txBody>
          <a:bodyPr lIns="0" rIns="0"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Initial Phase</a:t>
            </a:r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381000" y="2649537"/>
            <a:ext cx="8374882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Empathy</a:t>
            </a:r>
            <a:endParaRPr lang="en-US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Explain </a:t>
            </a: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risk</a:t>
            </a: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Establish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credibility</a:t>
            </a:r>
            <a:endParaRPr lang="en-US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Provide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emergency courses of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action</a:t>
            </a:r>
            <a:endParaRPr lang="en-US" sz="2800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Commit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 to public communication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4882" cy="11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9800" y="1828800"/>
            <a:ext cx="1169988" cy="381000"/>
          </a:xfrm>
          <a:prstGeom prst="rect">
            <a:avLst/>
          </a:prstGeom>
          <a:solidFill>
            <a:schemeClr val="bg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43925" cy="914400"/>
          </a:xfrm>
        </p:spPr>
        <p:txBody>
          <a:bodyPr lIns="0" rIns="0"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Maintenance Phase</a:t>
            </a:r>
          </a:p>
        </p:txBody>
      </p:sp>
      <p:sp>
        <p:nvSpPr>
          <p:cNvPr id="37906" name="Text Box 23"/>
          <p:cNvSpPr txBox="1">
            <a:spLocks noChangeArrowheads="1"/>
          </p:cNvSpPr>
          <p:nvPr/>
        </p:nvSpPr>
        <p:spPr bwMode="auto">
          <a:xfrm>
            <a:off x="381000" y="2629693"/>
            <a:ext cx="837488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Help the public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understand</a:t>
            </a: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its own </a:t>
            </a: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risks</a:t>
            </a:r>
            <a:endParaRPr lang="en-US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Listen to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feedback</a:t>
            </a:r>
            <a:endParaRPr lang="en-US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Empower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risk/benefit decision-making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4882" cy="11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04418" y="1812758"/>
            <a:ext cx="1577181" cy="381000"/>
          </a:xfrm>
          <a:prstGeom prst="rect">
            <a:avLst/>
          </a:prstGeom>
          <a:solidFill>
            <a:schemeClr val="bg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43925" cy="914400"/>
          </a:xfrm>
        </p:spPr>
        <p:txBody>
          <a:bodyPr lIns="0" rIns="0"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Resolution Phase</a:t>
            </a:r>
          </a:p>
        </p:txBody>
      </p:sp>
      <p:sp>
        <p:nvSpPr>
          <p:cNvPr id="37904" name="Text Box 24"/>
          <p:cNvSpPr txBox="1">
            <a:spLocks noChangeArrowheads="1"/>
          </p:cNvSpPr>
          <p:nvPr/>
        </p:nvSpPr>
        <p:spPr bwMode="auto">
          <a:xfrm>
            <a:off x="381000" y="2649537"/>
            <a:ext cx="837488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Educate</a:t>
            </a: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public for future crises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Gain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support </a:t>
            </a:r>
            <a:endParaRPr lang="en-US" sz="28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457200" indent="-457200" algn="l"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Promote</a:t>
            </a: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your organization’s role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4882" cy="11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17440" y="1828800"/>
            <a:ext cx="1340560" cy="381000"/>
          </a:xfrm>
          <a:prstGeom prst="rect">
            <a:avLst/>
          </a:prstGeom>
          <a:solidFill>
            <a:schemeClr val="bg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43925" cy="914400"/>
          </a:xfrm>
        </p:spPr>
        <p:txBody>
          <a:bodyPr lIns="0" rIns="0"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Evaluation Phase</a:t>
            </a:r>
          </a:p>
        </p:txBody>
      </p:sp>
      <p:sp>
        <p:nvSpPr>
          <p:cNvPr id="37902" name="Text Box 25"/>
          <p:cNvSpPr txBox="1">
            <a:spLocks noChangeArrowheads="1"/>
          </p:cNvSpPr>
          <p:nvPr/>
        </p:nvSpPr>
        <p:spPr bwMode="auto">
          <a:xfrm>
            <a:off x="381001" y="2649538"/>
            <a:ext cx="837488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Evaluate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 communication plan performance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Return </a:t>
            </a:r>
            <a:r>
              <a:rPr lang="en-US" sz="2800" dirty="0">
                <a:solidFill>
                  <a:schemeClr val="bg2"/>
                </a:solidFill>
                <a:latin typeface="+mn-lt"/>
                <a:cs typeface="Arial" pitchFamily="34" charset="0"/>
              </a:rPr>
              <a:t>to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rial" pitchFamily="34" charset="0"/>
              </a:rPr>
              <a:t>pre-crisis planning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4882" cy="11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62800" y="1828800"/>
            <a:ext cx="1371600" cy="381000"/>
          </a:xfrm>
          <a:prstGeom prst="rect">
            <a:avLst/>
          </a:prstGeom>
          <a:solidFill>
            <a:schemeClr val="bg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343400"/>
            <a:ext cx="7772400" cy="1425575"/>
          </a:xfrm>
        </p:spPr>
        <p:txBody>
          <a:bodyPr>
            <a:normAutofit/>
          </a:bodyPr>
          <a:lstStyle/>
          <a:p>
            <a:r>
              <a:rPr lang="en-US" dirty="0" smtClean="0"/>
              <a:t>Psychology of a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r>
              <a:rPr lang="en-US" sz="3600" dirty="0" smtClean="0"/>
              <a:t>Purpose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0" dirty="0" smtClean="0">
                <a:cs typeface="Arial" pitchFamily="34" charset="0"/>
              </a:rPr>
              <a:t>CERC </a:t>
            </a:r>
            <a:r>
              <a:rPr lang="en-US" sz="2800" b="0" dirty="0">
                <a:cs typeface="Arial" pitchFamily="34" charset="0"/>
              </a:rPr>
              <a:t>principles can help you provide the public with information to make the </a:t>
            </a:r>
            <a:r>
              <a:rPr lang="en-US" sz="2800" b="0" dirty="0">
                <a:solidFill>
                  <a:schemeClr val="bg1"/>
                </a:solidFill>
                <a:cs typeface="Arial" pitchFamily="34" charset="0"/>
              </a:rPr>
              <a:t>best decisions </a:t>
            </a:r>
            <a:r>
              <a:rPr lang="en-US" sz="2800" b="0" dirty="0">
                <a:cs typeface="Arial" pitchFamily="34" charset="0"/>
              </a:rPr>
              <a:t>within incredibly </a:t>
            </a:r>
            <a:r>
              <a:rPr lang="en-US" sz="2800" b="0" dirty="0">
                <a:solidFill>
                  <a:schemeClr val="bg1"/>
                </a:solidFill>
                <a:cs typeface="Arial" pitchFamily="34" charset="0"/>
              </a:rPr>
              <a:t>challenging time constraints </a:t>
            </a:r>
            <a:r>
              <a:rPr lang="en-US" sz="2800" b="0" dirty="0">
                <a:cs typeface="Arial" pitchFamily="34" charset="0"/>
              </a:rPr>
              <a:t>and to accept the </a:t>
            </a:r>
            <a:r>
              <a:rPr lang="en-US" sz="2800" b="0" dirty="0">
                <a:solidFill>
                  <a:schemeClr val="bg1"/>
                </a:solidFill>
                <a:cs typeface="Arial" pitchFamily="34" charset="0"/>
              </a:rPr>
              <a:t>imperfect nature of choice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Psychological Barriers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iwg9\cerc pics\schoolshooting01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6096000" cy="20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Psychological Effects of a Crisis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783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Negative vicarious rehearsal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Hopelessness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Helplessness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Optimistic bias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cs typeface="Arial" pitchFamily="34" charset="0"/>
              </a:rPr>
              <a:t>Stigmatization</a:t>
            </a:r>
          </a:p>
          <a:p>
            <a:pPr marL="457200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Panic Myth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47545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11266" name="Picture 2" descr="C:\Users\iwg9\cerc pics\emergprepmonth02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334000" cy="17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Hazard and Outrage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Differences &amp; Principles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525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Hazard:</a:t>
            </a:r>
            <a:r>
              <a:rPr lang="en-US" dirty="0" smtClean="0">
                <a:solidFill>
                  <a:schemeClr val="bg2"/>
                </a:solidFill>
              </a:rPr>
              <a:t> Scientific measure 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Outrage:</a:t>
            </a:r>
            <a:r>
              <a:rPr lang="en-US" dirty="0" smtClean="0">
                <a:solidFill>
                  <a:schemeClr val="bg2"/>
                </a:solidFill>
              </a:rPr>
              <a:t> Emotional measure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sz="1800" b="1" dirty="0" smtClean="0"/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Risk </a:t>
            </a:r>
            <a:r>
              <a:rPr lang="en-US" sz="2800" b="1" dirty="0">
                <a:solidFill>
                  <a:srgbClr val="FF0000"/>
                </a:solidFill>
              </a:rPr>
              <a:t>= Hazard + Outrage</a:t>
            </a:r>
          </a:p>
          <a:p>
            <a:endParaRPr lang="en-US" sz="1600" b="1" dirty="0" smtClean="0"/>
          </a:p>
          <a:p>
            <a:pPr marL="3657600" lvl="8" indent="0">
              <a:buNone/>
            </a:pPr>
            <a:r>
              <a:rPr lang="en-US" dirty="0" smtClean="0"/>
              <a:t>                            </a:t>
            </a:r>
          </a:p>
          <a:p>
            <a:pPr marL="3657600" lvl="8" indent="0">
              <a:buNone/>
            </a:pPr>
            <a:r>
              <a:rPr lang="en-US" dirty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		</a:t>
            </a:r>
          </a:p>
          <a:p>
            <a:pPr marL="3657600" lvl="8" indent="0">
              <a:buNone/>
            </a:pPr>
            <a:r>
              <a:rPr lang="en-US" dirty="0">
                <a:latin typeface="Cambria" pitchFamily="18" charset="0"/>
              </a:rPr>
              <a:t>	</a:t>
            </a:r>
            <a:r>
              <a:rPr lang="en-US" dirty="0" smtClean="0">
                <a:latin typeface="Cambria" pitchFamily="18" charset="0"/>
              </a:rPr>
              <a:t>	</a:t>
            </a:r>
            <a:r>
              <a:rPr lang="en-US" dirty="0" smtClean="0">
                <a:solidFill>
                  <a:schemeClr val="bg2"/>
                </a:solidFill>
              </a:rPr>
              <a:t>         	</a:t>
            </a:r>
            <a:endParaRPr lang="en-US" sz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Exercise: Hazard and Outrage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593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</a:rPr>
              <a:t>Pandemic influenza in the United States</a:t>
            </a:r>
          </a:p>
          <a:p>
            <a:pPr marL="514350" indent="-514350"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</a:rPr>
              <a:t>Bioterrorism </a:t>
            </a:r>
            <a:r>
              <a:rPr lang="en-US" sz="3000" dirty="0">
                <a:solidFill>
                  <a:schemeClr val="bg2"/>
                </a:solidFill>
              </a:rPr>
              <a:t>attack with plague in the United </a:t>
            </a:r>
            <a:r>
              <a:rPr lang="en-US" sz="3000" dirty="0" smtClean="0">
                <a:solidFill>
                  <a:schemeClr val="bg2"/>
                </a:solidFill>
              </a:rPr>
              <a:t>States</a:t>
            </a:r>
          </a:p>
          <a:p>
            <a:pPr marL="514350" indent="-514350"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en-US" sz="3000" dirty="0">
                <a:solidFill>
                  <a:schemeClr val="bg2"/>
                </a:solidFill>
              </a:rPr>
              <a:t>Pertussis outbreak in an elementary </a:t>
            </a:r>
            <a:r>
              <a:rPr lang="en-US" sz="3000" dirty="0" smtClean="0">
                <a:solidFill>
                  <a:schemeClr val="bg2"/>
                </a:solidFill>
              </a:rPr>
              <a:t>school</a:t>
            </a:r>
          </a:p>
          <a:p>
            <a:pPr marL="514350" indent="-514350">
              <a:buClr>
                <a:schemeClr val="bg1"/>
              </a:buClr>
              <a:buSzPct val="70000"/>
              <a:buFont typeface="+mj-lt"/>
              <a:buAutoNum type="arabicPeriod"/>
            </a:pPr>
            <a:r>
              <a:rPr lang="en-US" sz="3000" dirty="0">
                <a:solidFill>
                  <a:schemeClr val="bg2"/>
                </a:solidFill>
              </a:rPr>
              <a:t>Hepatitis A outbreak among children resulting </a:t>
            </a:r>
            <a:r>
              <a:rPr lang="en-US" sz="3000" dirty="0" smtClean="0">
                <a:solidFill>
                  <a:schemeClr val="bg2"/>
                </a:solidFill>
              </a:rPr>
              <a:t>from their </a:t>
            </a:r>
            <a:r>
              <a:rPr lang="en-US" sz="3000" dirty="0">
                <a:solidFill>
                  <a:schemeClr val="bg2"/>
                </a:solidFill>
              </a:rPr>
              <a:t>eating illegally imported strawberries as a part of </a:t>
            </a:r>
            <a:r>
              <a:rPr lang="en-US" sz="3000" dirty="0" smtClean="0">
                <a:solidFill>
                  <a:schemeClr val="bg2"/>
                </a:solidFill>
              </a:rPr>
              <a:t>a USDA-supported </a:t>
            </a:r>
            <a:r>
              <a:rPr lang="en-US" sz="3000" dirty="0">
                <a:solidFill>
                  <a:schemeClr val="bg2"/>
                </a:solidFill>
              </a:rPr>
              <a:t>school lunch </a:t>
            </a:r>
          </a:p>
          <a:p>
            <a:pPr marL="514350" indent="-514350">
              <a:buClr>
                <a:schemeClr val="bg1"/>
              </a:buClr>
              <a:buSzPct val="70000"/>
              <a:buFont typeface="+mj-lt"/>
              <a:buAutoNum type="arabicPeriod"/>
            </a:pPr>
            <a:endParaRPr lang="en-US" sz="3000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  <a:buSzPct val="70000"/>
              <a:buFont typeface="+mj-lt"/>
              <a:buAutoNum type="arabicPeriod"/>
            </a:pPr>
            <a:endParaRPr lang="en-US" sz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80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Risk Perception</a:t>
            </a:r>
            <a:b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</a:b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SzPct val="70000"/>
              <a:buNone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Risks are not accepted equally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2" descr="C:\Users\iwg9\cerc pics\phmblog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442201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CERC in Action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48600" cy="4114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  <a:cs typeface="Arial" pitchFamily="34" charset="0"/>
              </a:rPr>
              <a:t>Allow people the right to feel fear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Don’t over-reassure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Acknowledge uncertainty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Give people meaningful things to do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Under-promise </a:t>
            </a:r>
            <a:r>
              <a:rPr lang="en-US" sz="2800" dirty="0">
                <a:solidFill>
                  <a:schemeClr val="bg2"/>
                </a:solidFill>
                <a:cs typeface="Arial" pitchFamily="34" charset="0"/>
              </a:rPr>
              <a:t>and </a:t>
            </a: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over-deliver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When </a:t>
            </a:r>
            <a:r>
              <a:rPr lang="en-US" sz="2800" dirty="0">
                <a:solidFill>
                  <a:schemeClr val="bg2"/>
                </a:solidFill>
                <a:cs typeface="Arial" pitchFamily="34" charset="0"/>
              </a:rPr>
              <a:t>the news is good, state continued concern before stating reassuring updates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sz="2800" dirty="0">
              <a:solidFill>
                <a:schemeClr val="bg2"/>
              </a:solidFill>
              <a:cs typeface="Arial" pitchFamily="34" charset="0"/>
            </a:endParaRP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sz="2800" dirty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610600" cy="1285875"/>
          </a:xfrm>
        </p:spPr>
        <p:txBody>
          <a:bodyPr>
            <a:noAutofit/>
          </a:bodyPr>
          <a:lstStyle/>
          <a:p>
            <a:r>
              <a:rPr lang="en-US" dirty="0" smtClean="0"/>
              <a:t>  Messages and audiences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Understanding </a:t>
            </a:r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Y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our Audience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5456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</a:rPr>
              <a:t>The public will judge your message by its content, messenger, and method of </a:t>
            </a:r>
            <a:r>
              <a:rPr lang="en-US" sz="2800" dirty="0" smtClean="0">
                <a:solidFill>
                  <a:schemeClr val="bg2"/>
                </a:solidFill>
              </a:rPr>
              <a:t>delivery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4098" name="Picture 2" descr="C:\Users\iwg9\cerc pics\firstresponders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904038" cy="23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Audience Relationship to the 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vent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wtc7\AppData\Local\Microsoft\Windows\Temporary Internet Files\Content.Outlook\MGEN5CIM\AUDIENCE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0372"/>
            <a:ext cx="7467600" cy="526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72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lvl="0"/>
            <a:r>
              <a:rPr lang="en-US" b="0" dirty="0" smtClean="0"/>
              <a:t>Describe </a:t>
            </a:r>
            <a:r>
              <a:rPr lang="en-US" b="0" dirty="0" smtClean="0">
                <a:solidFill>
                  <a:schemeClr val="bg1"/>
                </a:solidFill>
              </a:rPr>
              <a:t>CERC principles</a:t>
            </a:r>
            <a:endParaRPr lang="en-US" b="0" dirty="0">
              <a:solidFill>
                <a:schemeClr val="bg1"/>
              </a:solidFill>
            </a:endParaRPr>
          </a:p>
          <a:p>
            <a:pPr lvl="0"/>
            <a:r>
              <a:rPr lang="en-US" b="0" dirty="0" smtClean="0"/>
              <a:t>Explain how communication and risk perception are different during a crisis</a:t>
            </a:r>
            <a:endParaRPr lang="en-US" b="0" dirty="0"/>
          </a:p>
          <a:p>
            <a:pPr lvl="0"/>
            <a:r>
              <a:rPr lang="en-US" b="0" dirty="0" smtClean="0"/>
              <a:t>Explain </a:t>
            </a:r>
            <a:r>
              <a:rPr lang="en-US" b="0" dirty="0"/>
              <a:t>how audiences judge </a:t>
            </a:r>
            <a:r>
              <a:rPr lang="en-US" b="0" dirty="0">
                <a:solidFill>
                  <a:schemeClr val="bg1"/>
                </a:solidFill>
              </a:rPr>
              <a:t>messages</a:t>
            </a:r>
            <a:r>
              <a:rPr lang="en-US" b="0" dirty="0"/>
              <a:t> </a:t>
            </a:r>
            <a:r>
              <a:rPr lang="en-US" b="0" dirty="0" smtClean="0"/>
              <a:t>and how to </a:t>
            </a:r>
            <a:r>
              <a:rPr lang="en-US" b="0" dirty="0"/>
              <a:t>tailor </a:t>
            </a:r>
            <a:r>
              <a:rPr lang="en-US" b="0" dirty="0" smtClean="0"/>
              <a:t>messages</a:t>
            </a:r>
          </a:p>
          <a:p>
            <a:pPr lvl="0"/>
            <a:r>
              <a:rPr lang="en-US" b="0" dirty="0" smtClean="0"/>
              <a:t>Describe why </a:t>
            </a:r>
            <a:r>
              <a:rPr lang="en-US" b="0" dirty="0" smtClean="0">
                <a:solidFill>
                  <a:schemeClr val="bg1"/>
                </a:solidFill>
              </a:rPr>
              <a:t>crisis communication plans </a:t>
            </a:r>
            <a:r>
              <a:rPr lang="en-US" b="0" dirty="0" smtClean="0"/>
              <a:t>are important</a:t>
            </a:r>
          </a:p>
          <a:p>
            <a:r>
              <a:rPr lang="en-US" b="0" dirty="0" smtClean="0"/>
              <a:t>Explain the </a:t>
            </a:r>
            <a:r>
              <a:rPr lang="en-US" b="0" dirty="0" smtClean="0">
                <a:solidFill>
                  <a:schemeClr val="bg1"/>
                </a:solidFill>
              </a:rPr>
              <a:t>spokesperson’s and media’s roles </a:t>
            </a:r>
            <a:r>
              <a:rPr lang="en-US" b="0" dirty="0" smtClean="0"/>
              <a:t>during a crisis in addition to how to work with and respond to the media</a:t>
            </a:r>
          </a:p>
          <a:p>
            <a:r>
              <a:rPr lang="en-US" b="0" dirty="0" smtClean="0"/>
              <a:t>Describe the benefits of </a:t>
            </a:r>
            <a:r>
              <a:rPr lang="en-US" b="0" dirty="0" smtClean="0">
                <a:solidFill>
                  <a:schemeClr val="bg1"/>
                </a:solidFill>
              </a:rPr>
              <a:t>social media and mobile media </a:t>
            </a:r>
            <a:r>
              <a:rPr lang="en-US" b="0" dirty="0" smtClean="0"/>
              <a:t>devices</a:t>
            </a:r>
          </a:p>
          <a:p>
            <a:pPr marL="0" lvl="0" indent="0">
              <a:buNone/>
            </a:pPr>
            <a:endParaRPr lang="en-US" sz="2800" b="0" dirty="0" smtClean="0"/>
          </a:p>
          <a:p>
            <a:pPr marL="0" lvl="0" indent="0">
              <a:buNone/>
            </a:pPr>
            <a:endParaRPr lang="en-US" sz="2800" b="0" dirty="0"/>
          </a:p>
          <a:p>
            <a:pPr marL="0" lvl="0" indent="0">
              <a:spcBef>
                <a:spcPts val="0"/>
              </a:spcBef>
              <a:buNone/>
            </a:pPr>
            <a:endParaRPr lang="en-US" sz="2000" b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457199" y="1600200"/>
            <a:ext cx="2438400" cy="1429910"/>
          </a:xfrm>
          <a:prstGeom prst="chevron">
            <a:avLst>
              <a:gd name="adj" fmla="val 37118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458164" y="3492500"/>
            <a:ext cx="2438400" cy="1391605"/>
          </a:xfrm>
          <a:prstGeom prst="chevron">
            <a:avLst>
              <a:gd name="adj" fmla="val 37118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90600" y="1677432"/>
            <a:ext cx="1904999" cy="13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Accuracy of</a:t>
            </a:r>
          </a:p>
          <a:p>
            <a:pPr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Information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Aft>
                <a:spcPct val="4000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    </a:t>
            </a:r>
            <a:endParaRPr lang="en-US" sz="10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Speed </a:t>
            </a:r>
            <a:r>
              <a:rPr lang="en-US" sz="1800" b="1" dirty="0">
                <a:solidFill>
                  <a:schemeClr val="bg1"/>
                </a:solidFill>
              </a:rPr>
              <a:t>of </a:t>
            </a:r>
            <a:r>
              <a:rPr lang="en-US" sz="1800" b="1" dirty="0" smtClean="0">
                <a:solidFill>
                  <a:schemeClr val="bg1"/>
                </a:solidFill>
              </a:rPr>
              <a:t>          Release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990600" y="3730125"/>
            <a:ext cx="1904999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Empathy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     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Openness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931226" y="2053545"/>
            <a:ext cx="2438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800" b="1" dirty="0">
                <a:solidFill>
                  <a:schemeClr val="bg1"/>
                </a:solidFill>
              </a:rPr>
              <a:t>CREDIBILITY</a:t>
            </a:r>
          </a:p>
        </p:txBody>
      </p:sp>
      <p:grpSp>
        <p:nvGrpSpPr>
          <p:cNvPr id="79879" name="Group 7"/>
          <p:cNvGrpSpPr>
            <a:grpSpLocks/>
          </p:cNvGrpSpPr>
          <p:nvPr/>
        </p:nvGrpSpPr>
        <p:grpSpPr bwMode="auto">
          <a:xfrm>
            <a:off x="5176841" y="2768628"/>
            <a:ext cx="4191001" cy="923925"/>
            <a:chOff x="3261" y="1631"/>
            <a:chExt cx="2640" cy="582"/>
          </a:xfrm>
        </p:grpSpPr>
        <p:sp>
          <p:nvSpPr>
            <p:cNvPr id="79882" name="Text Box 8"/>
            <p:cNvSpPr txBox="1">
              <a:spLocks noChangeArrowheads="1"/>
            </p:cNvSpPr>
            <p:nvPr/>
          </p:nvSpPr>
          <p:spPr bwMode="auto">
            <a:xfrm>
              <a:off x="3696" y="1631"/>
              <a:ext cx="220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Aft>
                  <a:spcPct val="40000"/>
                </a:spcAft>
              </a:pPr>
              <a:r>
                <a:rPr lang="en-US" sz="3000" b="1" dirty="0">
                  <a:solidFill>
                    <a:schemeClr val="bg1"/>
                  </a:solidFill>
                </a:rPr>
                <a:t>Successful Communication</a:t>
              </a:r>
            </a:p>
          </p:txBody>
        </p:sp>
        <p:sp>
          <p:nvSpPr>
            <p:cNvPr id="79883" name="Text Box 9"/>
            <p:cNvSpPr txBox="1">
              <a:spLocks noChangeArrowheads="1"/>
            </p:cNvSpPr>
            <p:nvPr/>
          </p:nvSpPr>
          <p:spPr bwMode="auto">
            <a:xfrm>
              <a:off x="3261" y="1701"/>
              <a:ext cx="3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4000" b="1" dirty="0">
                  <a:solidFill>
                    <a:schemeClr val="bg1"/>
                  </a:solidFill>
                </a:rPr>
                <a:t>=</a:t>
              </a:r>
            </a:p>
          </p:txBody>
        </p:sp>
      </p:grp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3953140" y="2969280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8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3458993" y="3926692"/>
            <a:ext cx="138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800" b="1" dirty="0">
                <a:solidFill>
                  <a:schemeClr val="bg1"/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15749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Making Facts Work in Your Message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7545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Be concise and focused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Give action steps in positives 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Repeat the message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Use personal pronouns when discussing the organization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Promise </a:t>
            </a:r>
            <a:r>
              <a:rPr lang="en-US" sz="2600" dirty="0">
                <a:solidFill>
                  <a:schemeClr val="bg2"/>
                </a:solidFill>
                <a:cs typeface="Arial" pitchFamily="34" charset="0"/>
              </a:rPr>
              <a:t>only what can be delivered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>
                <a:solidFill>
                  <a:schemeClr val="bg2"/>
                </a:solidFill>
                <a:cs typeface="Arial" pitchFamily="34" charset="0"/>
              </a:rPr>
              <a:t>U</a:t>
            </a: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se </a:t>
            </a:r>
            <a:r>
              <a:rPr lang="en-US" sz="2600" dirty="0">
                <a:solidFill>
                  <a:schemeClr val="bg2"/>
                </a:solidFill>
                <a:cs typeface="Arial" pitchFamily="34" charset="0"/>
              </a:rPr>
              <a:t>plain language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Avoid </a:t>
            </a:r>
            <a:r>
              <a:rPr lang="en-US" sz="2600" dirty="0">
                <a:solidFill>
                  <a:schemeClr val="bg2"/>
                </a:solidFill>
                <a:cs typeface="Arial" pitchFamily="34" charset="0"/>
              </a:rPr>
              <a:t>speculation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  <a:cs typeface="Arial" pitchFamily="34" charset="0"/>
              </a:rPr>
              <a:t>Avoid </a:t>
            </a:r>
            <a:r>
              <a:rPr lang="en-US" sz="2600" dirty="0">
                <a:solidFill>
                  <a:schemeClr val="bg2"/>
                </a:solidFill>
                <a:cs typeface="Arial" pitchFamily="34" charset="0"/>
              </a:rPr>
              <a:t>humor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/>
              </a:solidFill>
              <a:cs typeface="Arial" pitchFamily="34" charset="0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Exercise: Talking Points</a:t>
            </a:r>
            <a:endParaRPr lang="en-US" sz="36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Five hours </a:t>
            </a:r>
            <a:r>
              <a:rPr lang="en-US" sz="2000" dirty="0">
                <a:solidFill>
                  <a:schemeClr val="bg2"/>
                </a:solidFill>
              </a:rPr>
              <a:t>ago your community suffered a </a:t>
            </a:r>
            <a:r>
              <a:rPr lang="en-US" sz="2000" b="1" dirty="0">
                <a:solidFill>
                  <a:schemeClr val="bg1"/>
                </a:solidFill>
              </a:rPr>
              <a:t>catastrophic chemical explosion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Three workers </a:t>
            </a:r>
            <a:r>
              <a:rPr lang="en-US" sz="2000" dirty="0">
                <a:solidFill>
                  <a:schemeClr val="bg2"/>
                </a:solidFill>
              </a:rPr>
              <a:t>at the chemical plant are known to be </a:t>
            </a:r>
            <a:r>
              <a:rPr lang="en-US" sz="2000" dirty="0">
                <a:solidFill>
                  <a:schemeClr val="tx2"/>
                </a:solidFill>
              </a:rPr>
              <a:t>dead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Seventeen are </a:t>
            </a:r>
            <a:r>
              <a:rPr lang="en-US" sz="2000" dirty="0">
                <a:solidFill>
                  <a:schemeClr val="bg2"/>
                </a:solidFill>
              </a:rPr>
              <a:t>still unaccounted for. 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Residents </a:t>
            </a:r>
            <a:r>
              <a:rPr lang="en-US" sz="2000" dirty="0">
                <a:solidFill>
                  <a:schemeClr val="bg2"/>
                </a:solidFill>
              </a:rPr>
              <a:t>in a 5-mile radius were </a:t>
            </a:r>
            <a:r>
              <a:rPr lang="en-US" sz="2000" b="1" dirty="0" smtClean="0">
                <a:solidFill>
                  <a:schemeClr val="bg1"/>
                </a:solidFill>
              </a:rPr>
              <a:t>evacuated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Evacuees </a:t>
            </a:r>
            <a:r>
              <a:rPr lang="en-US" sz="2000" dirty="0" smtClean="0">
                <a:solidFill>
                  <a:schemeClr val="bg2"/>
                </a:solidFill>
              </a:rPr>
              <a:t>are staying in American Red Cross shelters until they can return home.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There </a:t>
            </a:r>
            <a:r>
              <a:rPr lang="en-US" sz="2000" dirty="0">
                <a:solidFill>
                  <a:schemeClr val="bg2"/>
                </a:solidFill>
              </a:rPr>
              <a:t>has been an increase of medical clinic and emergency room visits in the surrounding </a:t>
            </a:r>
            <a:r>
              <a:rPr lang="en-US" sz="2000" dirty="0" smtClean="0">
                <a:solidFill>
                  <a:schemeClr val="bg2"/>
                </a:solidFill>
              </a:rPr>
              <a:t>communities </a:t>
            </a:r>
            <a:r>
              <a:rPr lang="en-US" sz="2000" dirty="0">
                <a:solidFill>
                  <a:schemeClr val="bg2"/>
                </a:solidFill>
              </a:rPr>
              <a:t>and </a:t>
            </a:r>
            <a:r>
              <a:rPr lang="en-US" sz="2000" dirty="0" smtClean="0">
                <a:solidFill>
                  <a:schemeClr val="bg2"/>
                </a:solidFill>
              </a:rPr>
              <a:t>counties. </a:t>
            </a:r>
            <a:r>
              <a:rPr lang="en-US" sz="2000" dirty="0">
                <a:solidFill>
                  <a:schemeClr val="bg2"/>
                </a:solidFill>
              </a:rPr>
              <a:t>Mothers are reporting more </a:t>
            </a:r>
            <a:r>
              <a:rPr lang="en-US" sz="2000" b="1" dirty="0">
                <a:solidFill>
                  <a:schemeClr val="bg1"/>
                </a:solidFill>
              </a:rPr>
              <a:t>skin rashes on </a:t>
            </a:r>
            <a:r>
              <a:rPr lang="en-US" sz="2000" b="1" dirty="0" smtClean="0">
                <a:solidFill>
                  <a:schemeClr val="bg1"/>
                </a:solidFill>
              </a:rPr>
              <a:t>children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 cause of the explosion is unknown, but </a:t>
            </a:r>
            <a:r>
              <a:rPr lang="en-US" sz="2000" b="1" dirty="0" smtClean="0">
                <a:solidFill>
                  <a:schemeClr val="bg1"/>
                </a:solidFill>
              </a:rPr>
              <a:t>terrorism is suspected</a:t>
            </a:r>
            <a:r>
              <a:rPr lang="en-US" sz="2000" dirty="0" smtClean="0">
                <a:solidFill>
                  <a:schemeClr val="bg2"/>
                </a:solidFill>
              </a:rPr>
              <a:t>. 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419600"/>
            <a:ext cx="8534400" cy="1057275"/>
          </a:xfrm>
        </p:spPr>
        <p:txBody>
          <a:bodyPr>
            <a:noAutofit/>
          </a:bodyPr>
          <a:lstStyle/>
          <a:p>
            <a:pPr marL="231775"/>
            <a:r>
              <a:rPr lang="en-US" dirty="0" smtClean="0"/>
              <a:t>Crisis Communication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43925" cy="914400"/>
          </a:xfrm>
        </p:spPr>
        <p:txBody>
          <a:bodyPr lIns="0" rIns="0"/>
          <a:lstStyle/>
          <a:p>
            <a:r>
              <a:rPr lang="en-US" sz="3600" b="1" dirty="0">
                <a:solidFill>
                  <a:schemeClr val="bg1"/>
                </a:solidFill>
              </a:rPr>
              <a:t>Crisis </a:t>
            </a:r>
            <a:r>
              <a:rPr lang="en-US" sz="3600" b="1" dirty="0" smtClean="0">
                <a:solidFill>
                  <a:schemeClr val="bg1"/>
                </a:solidFill>
              </a:rPr>
              <a:t>Phases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7941" y="2819400"/>
            <a:ext cx="800099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ct val="70000"/>
            </a:pPr>
            <a:endParaRPr lang="en-US" sz="1500" dirty="0" smtClean="0">
              <a:solidFill>
                <a:schemeClr val="bg2"/>
              </a:solidFill>
            </a:endParaRPr>
          </a:p>
          <a:p>
            <a:pPr marL="342900" indent="-342900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Factors that can vary progression through the phases:</a:t>
            </a:r>
          </a:p>
          <a:p>
            <a:pPr marL="800100" lvl="1" indent="-3429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E</a:t>
            </a:r>
            <a:r>
              <a:rPr lang="en-US" sz="2400" dirty="0" smtClean="0">
                <a:solidFill>
                  <a:schemeClr val="bg2"/>
                </a:solidFill>
              </a:rPr>
              <a:t>vent that triggered or initiated crisis</a:t>
            </a:r>
          </a:p>
          <a:p>
            <a:pPr marL="800100" lvl="1" indent="-3429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Level of harm</a:t>
            </a:r>
          </a:p>
          <a:p>
            <a:pPr marL="800100" lvl="1" indent="-3429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Adequacy of response </a:t>
            </a:r>
          </a:p>
          <a:p>
            <a:pPr marL="800100" lvl="1" indent="-3429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Community resilience</a:t>
            </a:r>
          </a:p>
          <a:p>
            <a:pPr marL="800100" lvl="1" indent="-342900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Crisis intensity and longevity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74882" cy="11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Importance of Communication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Integrate </a:t>
            </a:r>
            <a:r>
              <a:rPr lang="en-US" sz="2800" dirty="0">
                <a:solidFill>
                  <a:schemeClr val="bg2"/>
                </a:solidFill>
              </a:rPr>
              <a:t>c</a:t>
            </a:r>
            <a:r>
              <a:rPr lang="en-US" sz="2800" dirty="0" smtClean="0">
                <a:solidFill>
                  <a:schemeClr val="bg2"/>
                </a:solidFill>
              </a:rPr>
              <a:t>ommunication plans with overall emergency response plan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Don’t let communication be treated as secondary concern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Response plan will not work if not effectively communicated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iwg9\cerc pics\beready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55816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Developing the Plan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Be realistic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</a:rPr>
              <a:t>A</a:t>
            </a:r>
            <a:r>
              <a:rPr lang="en-US" sz="2800" dirty="0" smtClean="0">
                <a:solidFill>
                  <a:schemeClr val="bg2"/>
                </a:solidFill>
              </a:rPr>
              <a:t>ccount for worst-case scenarios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Know what to include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Use the plan as a resource for “go to” and “must have” information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</a:rPr>
              <a:t>K</a:t>
            </a:r>
            <a:r>
              <a:rPr lang="en-US" sz="2800" dirty="0" smtClean="0">
                <a:solidFill>
                  <a:schemeClr val="bg2"/>
                </a:solidFill>
              </a:rPr>
              <a:t>eep plan current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First 24 - 48 Hours Planning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8768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Be first</a:t>
            </a:r>
            <a:r>
              <a:rPr lang="en-US" sz="2600" dirty="0">
                <a:solidFill>
                  <a:schemeClr val="bg2"/>
                </a:solidFill>
              </a:rPr>
              <a:t>.</a:t>
            </a:r>
            <a:r>
              <a:rPr lang="en-US" sz="2600" dirty="0" smtClean="0">
                <a:solidFill>
                  <a:schemeClr val="bg2"/>
                </a:solidFill>
              </a:rPr>
              <a:t> Be right. Be credible.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Verify the magnitude of the event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Notification and coordination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Initial media response 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Initial evaluation</a:t>
            </a:r>
          </a:p>
        </p:txBody>
      </p:sp>
      <p:pic>
        <p:nvPicPr>
          <p:cNvPr id="20482" name="Picture 2" descr="C:\Users\iwg9\cerc pics\masscasualties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45024"/>
            <a:ext cx="3471069" cy="11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Throughout the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8768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Verify the situation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Conduct notifications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Conduct crisis assessment (activate crisis plan)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Organize assignments quickly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Prepare information and obtain approvals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Release information through prearranged channels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Obtain feedback and conduct crisis evaluation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Conduct public education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Monitor events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Spokesperson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CERC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Role of the Spokesperson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772400" cy="44196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Communicates the </a:t>
            </a:r>
            <a:r>
              <a:rPr lang="en-US" sz="2800" dirty="0">
                <a:solidFill>
                  <a:schemeClr val="bg2"/>
                </a:solidFill>
              </a:rPr>
              <a:t>who, what, where, when, why, and </a:t>
            </a:r>
            <a:r>
              <a:rPr lang="en-US" sz="2800" dirty="0" smtClean="0">
                <a:solidFill>
                  <a:schemeClr val="bg2"/>
                </a:solidFill>
              </a:rPr>
              <a:t>how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</a:rPr>
              <a:t>Removes </a:t>
            </a:r>
            <a:r>
              <a:rPr lang="en-US" sz="2800" dirty="0" smtClean="0">
                <a:solidFill>
                  <a:schemeClr val="bg2"/>
                </a:solidFill>
              </a:rPr>
              <a:t>psychological barriers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Empowers people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Takes </a:t>
            </a:r>
            <a:r>
              <a:rPr lang="en-US" sz="2800" dirty="0">
                <a:solidFill>
                  <a:schemeClr val="bg2"/>
                </a:solidFill>
              </a:rPr>
              <a:t>your organization from an “it” to a “we”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Build</a:t>
            </a:r>
            <a:r>
              <a:rPr lang="en-US" sz="2800" dirty="0">
                <a:solidFill>
                  <a:schemeClr val="bg2"/>
                </a:solidFill>
              </a:rPr>
              <a:t>s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trust and </a:t>
            </a:r>
            <a:r>
              <a:rPr lang="en-US" sz="2800" dirty="0" smtClean="0">
                <a:solidFill>
                  <a:schemeClr val="bg2"/>
                </a:solidFill>
              </a:rPr>
              <a:t>credibility</a:t>
            </a:r>
            <a:endParaRPr lang="en-US" sz="28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Makes a Good Spokesperson?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iwg9\cerc pics\firefloodtornado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0" y="2362200"/>
            <a:ext cx="76649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Tips for Success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4497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Limit jargon and acronyms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Tailor messages to make them easy to understand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Use humor with caution, or not at all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Refute negative allegations without repeating them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Gather feedback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Avoid one-liners, clichés, and off-the-cuff comments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Rules of Risk Communication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96240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Accept and involve the public as a legitimate partner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Listen to your audiences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Be honest, frank, and open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Coordinate and collaborate with other credible sources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Meet the needs of the media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Speak clearly, with compassion and empathy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Plan carefully and evaluate performance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	</a:t>
            </a:r>
            <a:r>
              <a:rPr lang="en-US" sz="2000" dirty="0" smtClean="0">
                <a:solidFill>
                  <a:schemeClr val="bg2"/>
                </a:solidFill>
              </a:rPr>
              <a:t> 			          </a:t>
            </a:r>
            <a:r>
              <a:rPr lang="en-US" sz="1200" dirty="0" smtClean="0">
                <a:solidFill>
                  <a:schemeClr val="bg2"/>
                </a:solidFill>
              </a:rPr>
              <a:t>Adapted from the EPA’s Seven Cardinal Rules of Risk </a:t>
            </a:r>
          </a:p>
        </p:txBody>
      </p:sp>
    </p:spTree>
    <p:extLst>
      <p:ext uri="{BB962C8B-B14F-4D97-AF65-F5344CB8AC3E}">
        <p14:creationId xmlns:p14="http://schemas.microsoft.com/office/powerpoint/2010/main" val="33913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534400" cy="981075"/>
          </a:xfrm>
        </p:spPr>
        <p:txBody>
          <a:bodyPr>
            <a:noAutofit/>
          </a:bodyPr>
          <a:lstStyle/>
          <a:p>
            <a:pPr marL="173038"/>
            <a:r>
              <a:rPr lang="en-US" dirty="0" smtClean="0"/>
              <a:t>Media and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Media’s Role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525963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Inform the public 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</a:t>
            </a:r>
            <a:r>
              <a:rPr lang="en-US" dirty="0" smtClean="0">
                <a:solidFill>
                  <a:schemeClr val="bg2"/>
                </a:solidFill>
              </a:rPr>
              <a:t>rovide updates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D</a:t>
            </a:r>
            <a:r>
              <a:rPr lang="en-US" dirty="0" smtClean="0">
                <a:solidFill>
                  <a:schemeClr val="bg2"/>
                </a:solidFill>
              </a:rPr>
              <a:t>irect the public to information </a:t>
            </a: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Serve as a watchdog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iwg9\cerc pics\blog-tenyearslater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53" y="4876800"/>
            <a:ext cx="4773613" cy="16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Building Positive Media </a:t>
            </a:r>
            <a:r>
              <a:rPr lang="en-US" sz="3600" b="1" dirty="0">
                <a:solidFill>
                  <a:schemeClr val="bg1"/>
                </a:solidFill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</a:rPr>
              <a:t>elationships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Provide </a:t>
            </a:r>
            <a:r>
              <a:rPr lang="en-US" sz="2800" dirty="0" smtClean="0">
                <a:solidFill>
                  <a:schemeClr val="bg1"/>
                </a:solidFill>
              </a:rPr>
              <a:t>equal access </a:t>
            </a:r>
            <a:r>
              <a:rPr lang="en-US" sz="2800" dirty="0" smtClean="0">
                <a:solidFill>
                  <a:schemeClr val="bg2"/>
                </a:solidFill>
              </a:rPr>
              <a:t>to information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Give reporters what they need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8194" name="Picture 2" descr="C:\Users\iwg9\cerc pics\emergency_pregnancy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5788378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Media Operations During a Crisis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1355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</a:rPr>
              <a:t>Media may react differently during an emergency!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9218" name="Picture 2" descr="C:\Users\iwg9\cerc pics\emergprepmonth01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0"/>
            <a:ext cx="6481527" cy="21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Importance of Social Media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11480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Play a critical role in </a:t>
            </a:r>
            <a:r>
              <a:rPr lang="en-US" sz="2600" i="1" dirty="0" smtClean="0">
                <a:solidFill>
                  <a:schemeClr val="bg2"/>
                </a:solidFill>
              </a:rPr>
              <a:t>informing </a:t>
            </a:r>
            <a:r>
              <a:rPr lang="en-US" sz="2600" dirty="0" smtClean="0">
                <a:solidFill>
                  <a:schemeClr val="bg2"/>
                </a:solidFill>
              </a:rPr>
              <a:t>or</a:t>
            </a:r>
            <a:r>
              <a:rPr lang="en-US" sz="2600" i="1" dirty="0" smtClean="0">
                <a:solidFill>
                  <a:schemeClr val="bg2"/>
                </a:solidFill>
              </a:rPr>
              <a:t> misinforming 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Often the first publicly provided material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Source for traditional media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Allow </a:t>
            </a:r>
            <a:r>
              <a:rPr lang="en-US" sz="2600" dirty="0">
                <a:solidFill>
                  <a:schemeClr val="bg2"/>
                </a:solidFill>
              </a:rPr>
              <a:t>the public to be receivers and </a:t>
            </a:r>
            <a:r>
              <a:rPr lang="en-US" sz="2600" dirty="0" smtClean="0">
                <a:solidFill>
                  <a:schemeClr val="bg2"/>
                </a:solidFill>
              </a:rPr>
              <a:t>senders</a:t>
            </a:r>
            <a:endParaRPr lang="en-US" sz="26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600" dirty="0">
              <a:latin typeface="Cambria" pitchFamily="18" charset="0"/>
            </a:endParaRPr>
          </a:p>
        </p:txBody>
      </p:sp>
      <p:pic>
        <p:nvPicPr>
          <p:cNvPr id="10242" name="Picture 2" descr="C:\Users\iwg9\cerc pics\facebook2_4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00863"/>
            <a:ext cx="3810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Using Social Media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83076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Use all 6 CERC basic principles</a:t>
            </a:r>
            <a:endParaRPr lang="en-US" sz="2600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Establish trust with users 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Use various media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Collaborate with credible sources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Partner with the public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sz="2600" dirty="0" smtClean="0">
              <a:solidFill>
                <a:schemeClr val="bg2"/>
              </a:solidFill>
            </a:endParaRPr>
          </a:p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Remember: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Y</a:t>
            </a:r>
            <a:r>
              <a:rPr lang="en-US" sz="2600" dirty="0" smtClean="0">
                <a:solidFill>
                  <a:schemeClr val="bg1"/>
                </a:solidFill>
              </a:rPr>
              <a:t>ou </a:t>
            </a:r>
            <a:r>
              <a:rPr lang="en-US" sz="2600" dirty="0">
                <a:solidFill>
                  <a:schemeClr val="bg1"/>
                </a:solidFill>
              </a:rPr>
              <a:t>can’t control every message being sent or every response to your </a:t>
            </a:r>
            <a:r>
              <a:rPr lang="en-US" sz="2600" dirty="0" smtClean="0">
                <a:solidFill>
                  <a:schemeClr val="bg1"/>
                </a:solidFill>
              </a:rPr>
              <a:t>messages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Common Types of Hazards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Bioterrorism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Chemical and radiation exposures</a:t>
            </a:r>
            <a:endParaRPr lang="en-US" sz="2800" strike="sngStrike" dirty="0" smtClean="0">
              <a:solidFill>
                <a:schemeClr val="bg2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Infectious disease outbreaks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Natural disasters and severe weather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Explosions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bg2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Cambria" pitchFamily="18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 descr="C:\Users\iwg9\cerc pics\phm_blog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6035842" cy="20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219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Mobile Media’s Role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During a Crisis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52596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Information sharing and alerts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Real-time coverage 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Communication with family and friends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bg2"/>
                </a:solidFill>
              </a:rPr>
              <a:t>Directions away from disaster areas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Closing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What </a:t>
            </a:r>
            <a:r>
              <a:rPr lang="en-US" sz="2800" dirty="0">
                <a:solidFill>
                  <a:schemeClr val="bg2"/>
                </a:solidFill>
              </a:rPr>
              <a:t>experiences have you had or anticipate </a:t>
            </a:r>
            <a:r>
              <a:rPr lang="en-US" sz="2800" dirty="0" smtClean="0">
                <a:solidFill>
                  <a:schemeClr val="bg2"/>
                </a:solidFill>
              </a:rPr>
              <a:t>having in </a:t>
            </a:r>
            <a:r>
              <a:rPr lang="en-US" sz="2800" dirty="0">
                <a:solidFill>
                  <a:schemeClr val="bg2"/>
                </a:solidFill>
              </a:rPr>
              <a:t>your career </a:t>
            </a:r>
            <a:r>
              <a:rPr lang="en-US" sz="2800" dirty="0" smtClean="0">
                <a:solidFill>
                  <a:schemeClr val="bg2"/>
                </a:solidFill>
              </a:rPr>
              <a:t>in which CERC </a:t>
            </a:r>
            <a:r>
              <a:rPr lang="en-US" sz="2800" dirty="0">
                <a:solidFill>
                  <a:schemeClr val="bg2"/>
                </a:solidFill>
              </a:rPr>
              <a:t>principles would be relevant?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iwg9\cerc pics\blog-preparednesshitshome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6142038" cy="20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4958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CERC Website</a:t>
            </a:r>
          </a:p>
          <a:p>
            <a:pPr lvl="1"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2"/>
                </a:solidFill>
                <a:hlinkClick r:id="rId3"/>
              </a:rPr>
              <a:t>://emergency.cdc.gov/cerc</a:t>
            </a:r>
            <a:r>
              <a:rPr lang="en-US" sz="2400" dirty="0" smtClean="0">
                <a:solidFill>
                  <a:schemeClr val="bg2"/>
                </a:solidFill>
                <a:hlinkClick r:id="rId3"/>
              </a:rPr>
              <a:t>/</a:t>
            </a:r>
            <a:endParaRPr lang="en-US" sz="2400" dirty="0">
              <a:solidFill>
                <a:schemeClr val="bg2"/>
              </a:solidFill>
            </a:endParaRPr>
          </a:p>
          <a:p>
            <a:pPr marL="457200" lvl="1" indent="0">
              <a:buClr>
                <a:schemeClr val="bg1"/>
              </a:buClr>
              <a:buSzPct val="700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</a:rPr>
              <a:t>Additional Inquiries</a:t>
            </a:r>
          </a:p>
          <a:p>
            <a:pPr lvl="1">
              <a:buClr>
                <a:schemeClr val="bg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  <a:hlinkClick r:id="rId4"/>
              </a:rPr>
              <a:t>cercrequest@cdc.gov</a:t>
            </a:r>
            <a:endParaRPr lang="en-US" sz="2400" dirty="0" smtClean="0">
              <a:solidFill>
                <a:schemeClr val="bg2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escription: Description: CERC head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518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Increased Risks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opulation </a:t>
            </a:r>
            <a:r>
              <a:rPr lang="en-US" sz="2800" dirty="0">
                <a:solidFill>
                  <a:schemeClr val="bg2"/>
                </a:solidFill>
                <a:cs typeface="Arial" pitchFamily="34" charset="0"/>
              </a:rPr>
              <a:t>d</a:t>
            </a: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ensity in high-risk areas 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Technology</a:t>
            </a:r>
            <a:endParaRPr lang="en-US" sz="2800" strike="sngStrike" dirty="0" smtClean="0">
              <a:solidFill>
                <a:schemeClr val="bg2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Aging population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Emerging infectious diseases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International travel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Terrorism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bg2"/>
              </a:solidFill>
              <a:latin typeface="Cambria" pitchFamily="18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Cambria" pitchFamily="18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Scenario</a:t>
            </a:r>
            <a:endParaRPr lang="en-US" sz="36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Five hours </a:t>
            </a:r>
            <a:r>
              <a:rPr lang="en-US" sz="2000" dirty="0">
                <a:solidFill>
                  <a:schemeClr val="bg2"/>
                </a:solidFill>
              </a:rPr>
              <a:t>ago your community suffered a </a:t>
            </a:r>
            <a:r>
              <a:rPr lang="en-US" sz="2000" b="1" dirty="0">
                <a:solidFill>
                  <a:schemeClr val="bg1"/>
                </a:solidFill>
              </a:rPr>
              <a:t>catastrophic chemical explosion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Three workers </a:t>
            </a:r>
            <a:r>
              <a:rPr lang="en-US" sz="2000" dirty="0">
                <a:solidFill>
                  <a:schemeClr val="bg2"/>
                </a:solidFill>
              </a:rPr>
              <a:t>at the chemical plant are known to be </a:t>
            </a:r>
            <a:r>
              <a:rPr lang="en-US" sz="2000" dirty="0">
                <a:solidFill>
                  <a:schemeClr val="tx2"/>
                </a:solidFill>
              </a:rPr>
              <a:t>dead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Seventeen are </a:t>
            </a:r>
            <a:r>
              <a:rPr lang="en-US" sz="2000" dirty="0">
                <a:solidFill>
                  <a:schemeClr val="bg2"/>
                </a:solidFill>
              </a:rPr>
              <a:t>still unaccounted for. 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Residents </a:t>
            </a:r>
            <a:r>
              <a:rPr lang="en-US" sz="2000" dirty="0">
                <a:solidFill>
                  <a:schemeClr val="bg2"/>
                </a:solidFill>
              </a:rPr>
              <a:t>in a 5-mile radius were </a:t>
            </a:r>
            <a:r>
              <a:rPr lang="en-US" sz="2000" b="1" dirty="0" smtClean="0">
                <a:solidFill>
                  <a:schemeClr val="bg1"/>
                </a:solidFill>
              </a:rPr>
              <a:t>evacuated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Evacuees </a:t>
            </a:r>
            <a:r>
              <a:rPr lang="en-US" sz="2000" dirty="0" smtClean="0">
                <a:solidFill>
                  <a:schemeClr val="bg2"/>
                </a:solidFill>
              </a:rPr>
              <a:t>are staying in American Red Cross shelters until they can return home.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There </a:t>
            </a:r>
            <a:r>
              <a:rPr lang="en-US" sz="2000" dirty="0">
                <a:solidFill>
                  <a:schemeClr val="bg2"/>
                </a:solidFill>
              </a:rPr>
              <a:t>has been an increase of medical clinic and emergency room visits in the surrounding </a:t>
            </a:r>
            <a:r>
              <a:rPr lang="en-US" sz="2000" dirty="0" smtClean="0">
                <a:solidFill>
                  <a:schemeClr val="bg2"/>
                </a:solidFill>
              </a:rPr>
              <a:t>communities </a:t>
            </a:r>
            <a:r>
              <a:rPr lang="en-US" sz="2000" dirty="0">
                <a:solidFill>
                  <a:schemeClr val="bg2"/>
                </a:solidFill>
              </a:rPr>
              <a:t>and </a:t>
            </a:r>
            <a:r>
              <a:rPr lang="en-US" sz="2000" dirty="0" smtClean="0">
                <a:solidFill>
                  <a:schemeClr val="bg2"/>
                </a:solidFill>
              </a:rPr>
              <a:t>counties. </a:t>
            </a:r>
            <a:r>
              <a:rPr lang="en-US" sz="2000" dirty="0">
                <a:solidFill>
                  <a:schemeClr val="bg2"/>
                </a:solidFill>
              </a:rPr>
              <a:t>Mothers are reporting more </a:t>
            </a:r>
            <a:r>
              <a:rPr lang="en-US" sz="2000" b="1" dirty="0">
                <a:solidFill>
                  <a:schemeClr val="bg1"/>
                </a:solidFill>
              </a:rPr>
              <a:t>skin rashes on </a:t>
            </a:r>
            <a:r>
              <a:rPr lang="en-US" sz="2000" b="1" dirty="0" smtClean="0">
                <a:solidFill>
                  <a:schemeClr val="bg1"/>
                </a:solidFill>
              </a:rPr>
              <a:t>children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 cause of the explosion is unknown, but </a:t>
            </a:r>
            <a:r>
              <a:rPr lang="en-US" sz="2000" b="1" dirty="0" smtClean="0">
                <a:solidFill>
                  <a:schemeClr val="bg1"/>
                </a:solidFill>
              </a:rPr>
              <a:t>terrorism is suspected</a:t>
            </a:r>
            <a:r>
              <a:rPr lang="en-US" sz="2000" dirty="0" smtClean="0">
                <a:solidFill>
                  <a:schemeClr val="bg2"/>
                </a:solidFill>
              </a:rPr>
              <a:t>. 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a typeface="Tahoma" pitchFamily="34" charset="0"/>
                <a:cs typeface="Arial" pitchFamily="34" charset="0"/>
              </a:rPr>
              <a:t>Communication in Emergencies</a:t>
            </a:r>
            <a:endParaRPr lang="en-US" sz="3600" b="1" dirty="0">
              <a:solidFill>
                <a:schemeClr val="bg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>
                <a:solidFill>
                  <a:schemeClr val="bg2"/>
                </a:solidFill>
                <a:cs typeface="Arial" pitchFamily="34" charset="0"/>
              </a:rPr>
              <a:t>In a catastrophic event, </a:t>
            </a:r>
            <a:r>
              <a:rPr lang="en-US" sz="2800" i="1" dirty="0">
                <a:solidFill>
                  <a:schemeClr val="bg1"/>
                </a:solidFill>
                <a:cs typeface="Arial" pitchFamily="34" charset="0"/>
              </a:rPr>
              <a:t>communication is </a:t>
            </a:r>
            <a:r>
              <a:rPr lang="en-US" sz="2800" i="1" dirty="0" smtClean="0">
                <a:solidFill>
                  <a:schemeClr val="bg1"/>
                </a:solidFill>
                <a:cs typeface="Arial" pitchFamily="34" charset="0"/>
              </a:rPr>
              <a:t>different</a:t>
            </a: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endParaRPr lang="en-US" sz="2800" dirty="0">
              <a:solidFill>
                <a:schemeClr val="bg2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/>
                </a:solidFill>
                <a:cs typeface="Arial" pitchFamily="34" charset="0"/>
              </a:rPr>
              <a:t>Affected people:</a:t>
            </a:r>
            <a:endParaRPr lang="en-US" sz="2800" dirty="0">
              <a:solidFill>
                <a:schemeClr val="bg2"/>
              </a:solidFill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Take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in </a:t>
            </a:r>
            <a:r>
              <a:rPr lang="en-US" sz="2400" dirty="0">
                <a:solidFill>
                  <a:schemeClr val="bg2"/>
                </a:solidFill>
                <a:cs typeface="Arial" pitchFamily="34" charset="0"/>
              </a:rPr>
              <a:t>information </a:t>
            </a:r>
            <a:r>
              <a:rPr lang="en-US" sz="2400" dirty="0" smtClean="0">
                <a:solidFill>
                  <a:schemeClr val="bg2"/>
                </a:solidFill>
                <a:cs typeface="Arial" pitchFamily="34" charset="0"/>
              </a:rPr>
              <a:t>differently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Process</a:t>
            </a:r>
            <a:r>
              <a:rPr lang="en-US" sz="2400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cs typeface="Arial" pitchFamily="34" charset="0"/>
              </a:rPr>
              <a:t>information </a:t>
            </a:r>
            <a:r>
              <a:rPr lang="en-US" sz="2400" dirty="0" smtClean="0">
                <a:solidFill>
                  <a:schemeClr val="bg2"/>
                </a:solidFill>
                <a:cs typeface="Arial" pitchFamily="34" charset="0"/>
              </a:rPr>
              <a:t>differently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Act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on </a:t>
            </a:r>
            <a:r>
              <a:rPr lang="en-US" sz="2400" dirty="0">
                <a:solidFill>
                  <a:schemeClr val="bg2"/>
                </a:solidFill>
                <a:cs typeface="Arial" pitchFamily="34" charset="0"/>
              </a:rPr>
              <a:t>information </a:t>
            </a:r>
            <a:r>
              <a:rPr lang="en-US" sz="2400" dirty="0" smtClean="0">
                <a:solidFill>
                  <a:schemeClr val="bg2"/>
                </a:solidFill>
                <a:cs typeface="Arial" pitchFamily="34" charset="0"/>
              </a:rPr>
              <a:t>differently</a:t>
            </a:r>
            <a:endParaRPr lang="en-US" sz="2400" dirty="0"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21506" name="Picture 2" descr="C:\Users\iwg9\cerc pics\blog_atimetoremember_586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4802188" cy="16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DC_OD_PPT_dark([1]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C_OD_PPT_dark([1]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B4D8E6FE8784EB23E4DE115233510" ma:contentTypeVersion="6" ma:contentTypeDescription="Create a new document." ma:contentTypeScope="" ma:versionID="2a8bc18b47db5e6e9bf5f9e64a3f33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0b6ec0fed4bf60031f87821f5b9d3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291E88-CDB7-40F4-A44F-B9DB34854CD8}"/>
</file>

<file path=customXml/itemProps2.xml><?xml version="1.0" encoding="utf-8"?>
<ds:datastoreItem xmlns:ds="http://schemas.openxmlformats.org/officeDocument/2006/customXml" ds:itemID="{3C65B715-AC16-40BA-A187-FC92F32872CE}"/>
</file>

<file path=customXml/itemProps3.xml><?xml version="1.0" encoding="utf-8"?>
<ds:datastoreItem xmlns:ds="http://schemas.openxmlformats.org/officeDocument/2006/customXml" ds:itemID="{8155CBFC-C76D-4F9E-AAF7-463D47539C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114384</TotalTime>
  <Words>1484</Words>
  <Application>Microsoft Office PowerPoint</Application>
  <PresentationFormat>On-screen Show (4:3)</PresentationFormat>
  <Paragraphs>331</Paragraphs>
  <Slides>62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1_CDC_OD_PPT_dark([1]</vt:lpstr>
      <vt:lpstr>CDC_OD_PPT_dark([1]</vt:lpstr>
      <vt:lpstr>CRISIS AND EMERGENCY RISK COMMUNICATION Basic Course</vt:lpstr>
      <vt:lpstr>Instructors</vt:lpstr>
      <vt:lpstr>Purpose</vt:lpstr>
      <vt:lpstr>Learning Objectives</vt:lpstr>
      <vt:lpstr>Introduction to CERC</vt:lpstr>
      <vt:lpstr>Common Types of Hazards</vt:lpstr>
      <vt:lpstr>Increased Risks</vt:lpstr>
      <vt:lpstr>Scenario</vt:lpstr>
      <vt:lpstr>Communication in Emergencies</vt:lpstr>
      <vt:lpstr>Communicating During a  Public Health Crisis</vt:lpstr>
      <vt:lpstr> Six Principles of CERC</vt:lpstr>
      <vt:lpstr> Six Principles of CERC</vt:lpstr>
      <vt:lpstr> Six Principles of CERC</vt:lpstr>
      <vt:lpstr> Six Principles of CERC</vt:lpstr>
      <vt:lpstr>Exercise: Sympathy or Empathy?</vt:lpstr>
      <vt:lpstr>Exercise: Sympathy or Empathy?</vt:lpstr>
      <vt:lpstr>Exercise: Sympathy or Empathy?</vt:lpstr>
      <vt:lpstr>Exercise: Sympathy or Empathy?</vt:lpstr>
      <vt:lpstr>Exercise: Sympathy or Empathy?</vt:lpstr>
      <vt:lpstr>Exercise: Sympathy or Empathy?</vt:lpstr>
      <vt:lpstr>Exercise: Expression of Empathy </vt:lpstr>
      <vt:lpstr> Six Principles of CERC</vt:lpstr>
      <vt:lpstr> Six Principles of CERC</vt:lpstr>
      <vt:lpstr>Crisis Communication Lifecycle</vt:lpstr>
      <vt:lpstr>Initial Phase</vt:lpstr>
      <vt:lpstr>Maintenance Phase</vt:lpstr>
      <vt:lpstr>Resolution Phase</vt:lpstr>
      <vt:lpstr>Evaluation Phase</vt:lpstr>
      <vt:lpstr>Psychology of a crisis</vt:lpstr>
      <vt:lpstr>Psychological Barriers</vt:lpstr>
      <vt:lpstr>Psychological Effects of a Crisis</vt:lpstr>
      <vt:lpstr>Panic Myth</vt:lpstr>
      <vt:lpstr>Hazard and Outrage  Differences &amp; Principles</vt:lpstr>
      <vt:lpstr>Exercise: Hazard and Outrage  </vt:lpstr>
      <vt:lpstr>Risk Perception </vt:lpstr>
      <vt:lpstr>CERC in Action</vt:lpstr>
      <vt:lpstr>  Messages and audiences</vt:lpstr>
      <vt:lpstr>Understanding Your Audience</vt:lpstr>
      <vt:lpstr>Audience Relationship to the Event</vt:lpstr>
      <vt:lpstr>PowerPoint Presentation</vt:lpstr>
      <vt:lpstr>Making Facts Work in Your Message</vt:lpstr>
      <vt:lpstr>Exercise: Talking Points</vt:lpstr>
      <vt:lpstr>Crisis Communication Plans</vt:lpstr>
      <vt:lpstr>Crisis Phases </vt:lpstr>
      <vt:lpstr>Importance of Communication</vt:lpstr>
      <vt:lpstr>Developing the Plan</vt:lpstr>
      <vt:lpstr>First 24 - 48 Hours Planning</vt:lpstr>
      <vt:lpstr>Throughout the Response</vt:lpstr>
      <vt:lpstr>The Spokesperson</vt:lpstr>
      <vt:lpstr>Role of the Spokesperson</vt:lpstr>
      <vt:lpstr>What Makes a Good Spokesperson?</vt:lpstr>
      <vt:lpstr>Tips for Success</vt:lpstr>
      <vt:lpstr>Rules of Risk Communication</vt:lpstr>
      <vt:lpstr>Media and social media</vt:lpstr>
      <vt:lpstr>The Media’s Role</vt:lpstr>
      <vt:lpstr>Building Positive Media Relationships</vt:lpstr>
      <vt:lpstr>Media Operations During a Crisis</vt:lpstr>
      <vt:lpstr>Importance of Social Media</vt:lpstr>
      <vt:lpstr>Using Social Media</vt:lpstr>
      <vt:lpstr>Mobile Media’s Role  During a Crisis</vt:lpstr>
      <vt:lpstr>Closing</vt:lpstr>
      <vt:lpstr>Resources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Berryman, Laurel</dc:creator>
  <cp:lastModifiedBy>Mitchell, Luke R</cp:lastModifiedBy>
  <cp:revision>877</cp:revision>
  <cp:lastPrinted>2013-06-25T12:52:30Z</cp:lastPrinted>
  <dcterms:created xsi:type="dcterms:W3CDTF">2012-10-02T12:52:43Z</dcterms:created>
  <dcterms:modified xsi:type="dcterms:W3CDTF">2014-06-09T19:18:47Z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0x01010060AB4D8E6FE8784EB23E4DE115233510</vt:lpwstr>
  </property>
</Properties>
</file>